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</p:sldIdLst>
  <p:sldSz cx="18288000" cy="10287000"/>
  <p:notesSz cx="6858000" cy="9144000"/>
  <p:embeddedFontLst>
    <p:embeddedFont>
      <p:font typeface="Poppins" panose="020B0604020202020204" charset="0"/>
      <p:regular r:id="rId13"/>
    </p:embeddedFont>
    <p:embeddedFont>
      <p:font typeface="Poppins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00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13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69" t="-38961" r="-8497" b="-667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289915" y="-2039848"/>
            <a:ext cx="8852744" cy="10121237"/>
          </a:xfrm>
          <a:custGeom>
            <a:avLst/>
            <a:gdLst/>
            <a:ahLst/>
            <a:cxnLst/>
            <a:rect l="l" t="t" r="r" b="b"/>
            <a:pathLst>
              <a:path w="8852744" h="10121237">
                <a:moveTo>
                  <a:pt x="0" y="0"/>
                </a:moveTo>
                <a:lnTo>
                  <a:pt x="8852745" y="0"/>
                </a:lnTo>
                <a:lnTo>
                  <a:pt x="8852745" y="10121237"/>
                </a:lnTo>
                <a:lnTo>
                  <a:pt x="0" y="10121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426372" y="1035250"/>
            <a:ext cx="8852744" cy="10121237"/>
          </a:xfrm>
          <a:custGeom>
            <a:avLst/>
            <a:gdLst/>
            <a:ahLst/>
            <a:cxnLst/>
            <a:rect l="l" t="t" r="r" b="b"/>
            <a:pathLst>
              <a:path w="8852744" h="10121237">
                <a:moveTo>
                  <a:pt x="0" y="0"/>
                </a:moveTo>
                <a:lnTo>
                  <a:pt x="8852744" y="0"/>
                </a:lnTo>
                <a:lnTo>
                  <a:pt x="8852744" y="10121238"/>
                </a:lnTo>
                <a:lnTo>
                  <a:pt x="0" y="10121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252132" y="9588256"/>
            <a:ext cx="18792265" cy="970429"/>
            <a:chOff x="0" y="0"/>
            <a:chExt cx="4949403" cy="2555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49403" cy="255586"/>
            </a:xfrm>
            <a:custGeom>
              <a:avLst/>
              <a:gdLst/>
              <a:ahLst/>
              <a:cxnLst/>
              <a:rect l="l" t="t" r="r" b="b"/>
              <a:pathLst>
                <a:path w="4949403" h="255586">
                  <a:moveTo>
                    <a:pt x="0" y="0"/>
                  </a:moveTo>
                  <a:lnTo>
                    <a:pt x="4949403" y="0"/>
                  </a:lnTo>
                  <a:lnTo>
                    <a:pt x="4949403" y="255586"/>
                  </a:lnTo>
                  <a:lnTo>
                    <a:pt x="0" y="255586"/>
                  </a:lnTo>
                  <a:close/>
                </a:path>
              </a:pathLst>
            </a:custGeom>
            <a:solidFill>
              <a:srgbClr val="F0A92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949403" cy="312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400000" flipH="1">
            <a:off x="-1797447" y="4112615"/>
            <a:ext cx="6567486" cy="4383797"/>
          </a:xfrm>
          <a:custGeom>
            <a:avLst/>
            <a:gdLst/>
            <a:ahLst/>
            <a:cxnLst/>
            <a:rect l="l" t="t" r="r" b="b"/>
            <a:pathLst>
              <a:path w="6567486" h="4383797">
                <a:moveTo>
                  <a:pt x="6567486" y="0"/>
                </a:moveTo>
                <a:lnTo>
                  <a:pt x="0" y="0"/>
                </a:lnTo>
                <a:lnTo>
                  <a:pt x="0" y="4383796"/>
                </a:lnTo>
                <a:lnTo>
                  <a:pt x="6567486" y="4383796"/>
                </a:lnTo>
                <a:lnTo>
                  <a:pt x="656748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2638929" y="667865"/>
            <a:ext cx="11484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үркістан облысының Білім басқармасы</a:t>
            </a:r>
          </a:p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«Бәйдібек ауданының білім бөлімі» мемлекеттік мекемесі</a:t>
            </a:r>
          </a:p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«Жамбыл атындағы жалпы білім беретін мектеп» коммуналдық мемлекеттік мекемесі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8456" y="2989296"/>
            <a:ext cx="1123108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</a:p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«Сурет салу арқылы эмоционалдық интеллекті дамыту»</a:t>
            </a:r>
          </a:p>
          <a:p>
            <a:pPr algn="ctr"/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Бағыты: Сурет салу эмоционалдық интеллектті дамытудың тиімді </a:t>
            </a:r>
          </a:p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әдістерінің бірі болып табылады</a:t>
            </a:r>
          </a:p>
          <a:p>
            <a:pPr algn="ctr"/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Секциясы: Технология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1800" y="6819900"/>
            <a:ext cx="59362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«Ә» сынып оқушысы 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Кенжебек Бекарыс Нұржанұлы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Жетекшісі: Кожамкулов Сәкен Есенбекович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69" t="-38961" r="-8497" b="-66769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-2142077" y="7153967"/>
            <a:ext cx="6558584" cy="7498351"/>
          </a:xfrm>
          <a:custGeom>
            <a:avLst/>
            <a:gdLst/>
            <a:ahLst/>
            <a:cxnLst/>
            <a:rect l="l" t="t" r="r" b="b"/>
            <a:pathLst>
              <a:path w="6558584" h="7498351">
                <a:moveTo>
                  <a:pt x="0" y="7498351"/>
                </a:moveTo>
                <a:lnTo>
                  <a:pt x="6558584" y="7498351"/>
                </a:lnTo>
                <a:lnTo>
                  <a:pt x="6558584" y="0"/>
                </a:lnTo>
                <a:lnTo>
                  <a:pt x="0" y="0"/>
                </a:lnTo>
                <a:lnTo>
                  <a:pt x="0" y="74983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V="1">
            <a:off x="15569911" y="-2799267"/>
            <a:ext cx="6558584" cy="7498351"/>
          </a:xfrm>
          <a:custGeom>
            <a:avLst/>
            <a:gdLst/>
            <a:ahLst/>
            <a:cxnLst/>
            <a:rect l="l" t="t" r="r" b="b"/>
            <a:pathLst>
              <a:path w="6558584" h="7498351">
                <a:moveTo>
                  <a:pt x="0" y="7498351"/>
                </a:moveTo>
                <a:lnTo>
                  <a:pt x="6558584" y="7498351"/>
                </a:lnTo>
                <a:lnTo>
                  <a:pt x="6558584" y="0"/>
                </a:lnTo>
                <a:lnTo>
                  <a:pt x="0" y="0"/>
                </a:lnTo>
                <a:lnTo>
                  <a:pt x="0" y="74983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3202" y="1159859"/>
            <a:ext cx="12329798" cy="565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Жоба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барысында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анықталғандай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сурет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салу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—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баланың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эмоцияларын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бейнелеуге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өзін-өзі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тануға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және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ішкі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сезімдерін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қауіпсіз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түрде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жеткізуге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мүмкіндік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береді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Бұл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әдіс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арқылы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балалар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өз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эмоцияларын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түсініп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оларды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басқаруға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үйренеді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эмпатия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мен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қарым-қатынас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дағдыларын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дамытады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Сонымен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қатар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дәстүрлі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емес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сурет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салу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тәсілдері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балалардың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қызығушылығын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арттырып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шығармашылық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әлеуетін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ашуға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септігін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тигізеді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</p:txBody>
      </p:sp>
      <p:sp>
        <p:nvSpPr>
          <p:cNvPr id="6" name="Freeform 6"/>
          <p:cNvSpPr/>
          <p:nvPr/>
        </p:nvSpPr>
        <p:spPr>
          <a:xfrm>
            <a:off x="12971849" y="3314078"/>
            <a:ext cx="5107850" cy="6787840"/>
          </a:xfrm>
          <a:custGeom>
            <a:avLst/>
            <a:gdLst/>
            <a:ahLst/>
            <a:cxnLst/>
            <a:rect l="l" t="t" r="r" b="b"/>
            <a:pathLst>
              <a:path w="5107850" h="6787840">
                <a:moveTo>
                  <a:pt x="0" y="0"/>
                </a:moveTo>
                <a:lnTo>
                  <a:pt x="5107849" y="0"/>
                </a:lnTo>
                <a:lnTo>
                  <a:pt x="5107849" y="6787840"/>
                </a:lnTo>
                <a:lnTo>
                  <a:pt x="0" y="67878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69" t="-38961" r="-8497" b="-66769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-3392841" y="5844504"/>
            <a:ext cx="6558584" cy="7498351"/>
          </a:xfrm>
          <a:custGeom>
            <a:avLst/>
            <a:gdLst/>
            <a:ahLst/>
            <a:cxnLst/>
            <a:rect l="l" t="t" r="r" b="b"/>
            <a:pathLst>
              <a:path w="6558584" h="7498351">
                <a:moveTo>
                  <a:pt x="0" y="7498351"/>
                </a:moveTo>
                <a:lnTo>
                  <a:pt x="6558585" y="7498351"/>
                </a:lnTo>
                <a:lnTo>
                  <a:pt x="6558585" y="0"/>
                </a:lnTo>
                <a:lnTo>
                  <a:pt x="0" y="0"/>
                </a:lnTo>
                <a:lnTo>
                  <a:pt x="0" y="74983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V="1">
            <a:off x="15479398" y="-3009992"/>
            <a:ext cx="6558584" cy="7498351"/>
          </a:xfrm>
          <a:custGeom>
            <a:avLst/>
            <a:gdLst/>
            <a:ahLst/>
            <a:cxnLst/>
            <a:rect l="l" t="t" r="r" b="b"/>
            <a:pathLst>
              <a:path w="6558584" h="7498351">
                <a:moveTo>
                  <a:pt x="0" y="7498351"/>
                </a:moveTo>
                <a:lnTo>
                  <a:pt x="6558585" y="7498351"/>
                </a:lnTo>
                <a:lnTo>
                  <a:pt x="6558585" y="0"/>
                </a:lnTo>
                <a:lnTo>
                  <a:pt x="0" y="0"/>
                </a:lnTo>
                <a:lnTo>
                  <a:pt x="0" y="74983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89286" y="1282230"/>
            <a:ext cx="16698714" cy="713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Ұсыныстар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Арт-терапияны дамыту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Мектептерде және балабақшаларда сурет салу арқылы балалардың эмоциялық жағдайын анықтап, түзету жұмыстары жүргізу.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Психологиялық орталықтарда сурет салуды емдік әдіс ретінде қолдану.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Білім беру процесінде пайдалану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Сурет сабағында тек техникалық дағдыға емес, балалардың ішкі сезімін жеткізуге басымдық беру.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Эмоцияларды бояулар арқылы бейнелеуге бағытталған шығармашылық жаттығулар ұйымдастыру.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Эмоцияны басқару құралы ретінде қолдану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Жасөспірімдерге және ересектерге стресс пен қобалжуды азайту үшін сурет салуды әдетке айналдыру.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Әр адамның жеке “эмоциялық күнделігін” сурет арқылы жүргізуге жағдай жасау.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Ғылыми зерттеулерді кеңейту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Сурет пен эмоция арасындағы байланысты тереңірек зерттеп, психология мен педагогика саласында қолдану.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Түрлі мәдениеттердегі түстердің эмоциялық мағынасын салыстыру.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Қоғамдық жобалар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“Эмоция және сурет” тақырыбында көрмелер ұйымдастырып, қоғамды өнер арқылы рухани дамуға шақыру.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Ерекше қажеттілігі бар балаларға арналған шығармашылық үйірмелер ашу.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69" t="-38961" r="-8497" b="-667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45886" y="5547317"/>
            <a:ext cx="6491772" cy="7421966"/>
          </a:xfrm>
          <a:custGeom>
            <a:avLst/>
            <a:gdLst/>
            <a:ahLst/>
            <a:cxnLst/>
            <a:rect l="l" t="t" r="r" b="b"/>
            <a:pathLst>
              <a:path w="6491772" h="7421966">
                <a:moveTo>
                  <a:pt x="0" y="0"/>
                </a:moveTo>
                <a:lnTo>
                  <a:pt x="6491772" y="0"/>
                </a:lnTo>
                <a:lnTo>
                  <a:pt x="6491772" y="7421966"/>
                </a:lnTo>
                <a:lnTo>
                  <a:pt x="0" y="7421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579637" y="-2672364"/>
            <a:ext cx="6491772" cy="7421966"/>
          </a:xfrm>
          <a:custGeom>
            <a:avLst/>
            <a:gdLst/>
            <a:ahLst/>
            <a:cxnLst/>
            <a:rect l="l" t="t" r="r" b="b"/>
            <a:pathLst>
              <a:path w="6491772" h="7421966">
                <a:moveTo>
                  <a:pt x="0" y="0"/>
                </a:moveTo>
                <a:lnTo>
                  <a:pt x="6491772" y="0"/>
                </a:lnTo>
                <a:lnTo>
                  <a:pt x="6491772" y="7421966"/>
                </a:lnTo>
                <a:lnTo>
                  <a:pt x="0" y="7421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047040"/>
            <a:ext cx="8011470" cy="4500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8"/>
              </a:lnSpc>
              <a:spcBef>
                <a:spcPct val="0"/>
              </a:spcBef>
            </a:pPr>
            <a:r>
              <a:rPr lang="en-US" sz="3198" b="1">
                <a:solidFill>
                  <a:srgbClr val="1800AD"/>
                </a:solidFill>
                <a:latin typeface="Poppins Bold"/>
                <a:ea typeface="Poppins Bold"/>
                <a:cs typeface="Poppins Bold"/>
                <a:sym typeface="Poppins Bold"/>
              </a:rPr>
              <a:t>Жобаның мақсаты:</a:t>
            </a:r>
          </a:p>
          <a:p>
            <a:pPr algn="ctr">
              <a:lnSpc>
                <a:spcPts val="4478"/>
              </a:lnSpc>
              <a:spcBef>
                <a:spcPct val="0"/>
              </a:spcBef>
            </a:pPr>
            <a:r>
              <a:rPr lang="en-US" sz="3198" b="1">
                <a:solidFill>
                  <a:srgbClr val="1800AD"/>
                </a:solidFill>
                <a:latin typeface="Poppins Bold"/>
                <a:ea typeface="Poppins Bold"/>
                <a:cs typeface="Poppins Bold"/>
                <a:sym typeface="Poppins Bold"/>
              </a:rPr>
              <a:t>Дарынды балалардың эмоционалдық интеллектін дамыту үшін бейнелеу өнерін қолдану арқылы олардың ішкі сезімдерін тануға, басқаруға және шығармашылық жолмен жеткізуге үйрету.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87500" y="4949355"/>
            <a:ext cx="8371800" cy="506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1800AD"/>
                </a:solidFill>
                <a:latin typeface="Poppins Bold"/>
                <a:ea typeface="Poppins Bold"/>
                <a:cs typeface="Poppins Bold"/>
                <a:sym typeface="Poppins Bold"/>
              </a:rPr>
              <a:t>Жобаның міндеттері: 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1800AD"/>
                </a:solidFill>
                <a:latin typeface="Poppins Bold"/>
                <a:ea typeface="Poppins Bold"/>
                <a:cs typeface="Poppins Bold"/>
                <a:sym typeface="Poppins Bold"/>
              </a:rPr>
              <a:t>ü Оқушыларға эмоцияларды сурет арқылы бейнелеу мүмкіндігін беру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1800AD"/>
                </a:solidFill>
                <a:latin typeface="Poppins Bold"/>
                <a:ea typeface="Poppins Bold"/>
                <a:cs typeface="Poppins Bold"/>
                <a:sym typeface="Poppins Bold"/>
              </a:rPr>
              <a:t>ü Өзін-өзі тану мен өзін-өзі реттеу дағдыларын қалыптастыруға жағдай жасау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1800AD"/>
                </a:solidFill>
                <a:latin typeface="Poppins Bold"/>
                <a:ea typeface="Poppins Bold"/>
                <a:cs typeface="Poppins Bold"/>
                <a:sym typeface="Poppins Bold"/>
              </a:rPr>
              <a:t>ü Шығармашылық ойлау мен қиялды дамытуға бағытталған арт-сабақтар ұйымдастыру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69" t="-38961" r="-8497" b="-66769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4893321" y="-5594476"/>
            <a:ext cx="9786642" cy="11188951"/>
          </a:xfrm>
          <a:custGeom>
            <a:avLst/>
            <a:gdLst/>
            <a:ahLst/>
            <a:cxnLst/>
            <a:rect l="l" t="t" r="r" b="b"/>
            <a:pathLst>
              <a:path w="9786642" h="11188951">
                <a:moveTo>
                  <a:pt x="0" y="0"/>
                </a:moveTo>
                <a:lnTo>
                  <a:pt x="9786642" y="0"/>
                </a:lnTo>
                <a:lnTo>
                  <a:pt x="9786642" y="11188952"/>
                </a:lnTo>
                <a:lnTo>
                  <a:pt x="0" y="1118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1369509" y="6108373"/>
            <a:ext cx="9786642" cy="11188951"/>
          </a:xfrm>
          <a:custGeom>
            <a:avLst/>
            <a:gdLst/>
            <a:ahLst/>
            <a:cxnLst/>
            <a:rect l="l" t="t" r="r" b="b"/>
            <a:pathLst>
              <a:path w="9786642" h="11188951">
                <a:moveTo>
                  <a:pt x="0" y="0"/>
                </a:moveTo>
                <a:lnTo>
                  <a:pt x="9786642" y="0"/>
                </a:lnTo>
                <a:lnTo>
                  <a:pt x="9786642" y="11188951"/>
                </a:lnTo>
                <a:lnTo>
                  <a:pt x="0" y="111889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2838" y="2901177"/>
            <a:ext cx="5701975" cy="5138905"/>
          </a:xfrm>
          <a:custGeom>
            <a:avLst/>
            <a:gdLst/>
            <a:ahLst/>
            <a:cxnLst/>
            <a:rect l="l" t="t" r="r" b="b"/>
            <a:pathLst>
              <a:path w="5701975" h="5138905">
                <a:moveTo>
                  <a:pt x="0" y="0"/>
                </a:moveTo>
                <a:lnTo>
                  <a:pt x="5701975" y="0"/>
                </a:lnTo>
                <a:lnTo>
                  <a:pt x="5701975" y="5138905"/>
                </a:lnTo>
                <a:lnTo>
                  <a:pt x="0" y="51389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164813" y="2059000"/>
            <a:ext cx="10618557" cy="5240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8"/>
              </a:lnSpc>
              <a:spcBef>
                <a:spcPct val="0"/>
              </a:spcBef>
            </a:pPr>
            <a:r>
              <a:rPr lang="en-US" sz="32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Бұл жоба бейнелеу өнерін эмоционалдық интеллектті дамыту құралы ретінде қарастырады. Жоба аясында балалардың эмоцияларын сурет арқылы бейнелеу, өзін-өзі реттеу, эмпатия мен қарым-қатынас дағдыларын қалыптастыру көзделеді. Сонымен қатар, дәстүрден тыс сурет салу әдістерін қолдану арқылы балалардың шығармашылық қабілеттері мен қызығушылығы артады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69" t="-38961" r="-8497" b="-66769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15051699" y="-2893007"/>
            <a:ext cx="9786642" cy="11188951"/>
          </a:xfrm>
          <a:custGeom>
            <a:avLst/>
            <a:gdLst/>
            <a:ahLst/>
            <a:cxnLst/>
            <a:rect l="l" t="t" r="r" b="b"/>
            <a:pathLst>
              <a:path w="9786642" h="11188951">
                <a:moveTo>
                  <a:pt x="0" y="11188951"/>
                </a:moveTo>
                <a:lnTo>
                  <a:pt x="9786642" y="11188951"/>
                </a:lnTo>
                <a:lnTo>
                  <a:pt x="9786642" y="0"/>
                </a:lnTo>
                <a:lnTo>
                  <a:pt x="0" y="0"/>
                </a:lnTo>
                <a:lnTo>
                  <a:pt x="0" y="111889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781635" flipV="1">
            <a:off x="-5293872" y="5227958"/>
            <a:ext cx="9786642" cy="11188951"/>
          </a:xfrm>
          <a:custGeom>
            <a:avLst/>
            <a:gdLst/>
            <a:ahLst/>
            <a:cxnLst/>
            <a:rect l="l" t="t" r="r" b="b"/>
            <a:pathLst>
              <a:path w="9786642" h="11188951">
                <a:moveTo>
                  <a:pt x="0" y="11188951"/>
                </a:moveTo>
                <a:lnTo>
                  <a:pt x="9786642" y="11188951"/>
                </a:lnTo>
                <a:lnTo>
                  <a:pt x="9786642" y="0"/>
                </a:lnTo>
                <a:lnTo>
                  <a:pt x="0" y="0"/>
                </a:lnTo>
                <a:lnTo>
                  <a:pt x="0" y="111889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32590" y="4112228"/>
            <a:ext cx="13026710" cy="514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8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4058"/>
              </a:lnSpc>
              <a:spcBef>
                <a:spcPct val="0"/>
              </a:spcBef>
            </a:pPr>
            <a:r>
              <a:rPr lang="en-US" sz="28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Эмоционалдық интеллекттің негізгі компоненттері:</a:t>
            </a:r>
          </a:p>
          <a:p>
            <a:pPr algn="just">
              <a:lnSpc>
                <a:spcPts val="4058"/>
              </a:lnSpc>
              <a:spcBef>
                <a:spcPct val="0"/>
              </a:spcBef>
            </a:pPr>
            <a:r>
              <a:rPr lang="en-US" sz="28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1. Өз эмоцияларын тану — адамның өз ішкі күйін түсінуі</a:t>
            </a:r>
          </a:p>
          <a:p>
            <a:pPr algn="just">
              <a:lnSpc>
                <a:spcPts val="4058"/>
              </a:lnSpc>
              <a:spcBef>
                <a:spcPct val="0"/>
              </a:spcBef>
            </a:pPr>
            <a:r>
              <a:rPr lang="en-US" sz="28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2. Эмоцияларды басқару — сезімдерді реттеу, бақылау, жағымсыз эмоцияларды жеңу</a:t>
            </a:r>
          </a:p>
          <a:p>
            <a:pPr algn="just">
              <a:lnSpc>
                <a:spcPts val="4058"/>
              </a:lnSpc>
              <a:spcBef>
                <a:spcPct val="0"/>
              </a:spcBef>
            </a:pPr>
            <a:r>
              <a:rPr lang="en-US" sz="28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3. Мотивация — ішкі ынта мен мақсатқа жетуге деген ұмтылыс</a:t>
            </a:r>
          </a:p>
          <a:p>
            <a:pPr algn="just">
              <a:lnSpc>
                <a:spcPts val="4058"/>
              </a:lnSpc>
              <a:spcBef>
                <a:spcPct val="0"/>
              </a:spcBef>
            </a:pPr>
            <a:r>
              <a:rPr lang="en-US" sz="28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4. Эмпатия — басқалардың сезімін түсіну, оларға жанашырлық таныту</a:t>
            </a:r>
          </a:p>
          <a:p>
            <a:pPr algn="just">
              <a:lnSpc>
                <a:spcPts val="4058"/>
              </a:lnSpc>
              <a:spcBef>
                <a:spcPct val="0"/>
              </a:spcBef>
            </a:pPr>
            <a:r>
              <a:rPr lang="en-US" sz="28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5. Әлеуметтік дағдылар — тиімді қарым-қатынас орнату, командада жұмыс істеу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0282" y="1413038"/>
            <a:ext cx="15120756" cy="2491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8"/>
              </a:lnSpc>
              <a:spcBef>
                <a:spcPct val="0"/>
              </a:spcBef>
            </a:pPr>
            <a:r>
              <a:rPr lang="en-US" sz="27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Эмоционалдық интеллект (ЭИ) — адамның өз эмоцияларын және басқалардың эмоцияларын танып, түсініп, басқару қабілеті. Бұл ұғым алғаш рет 1990 жылдары психологтар Питер Саловей мен Джон Майер тарапынан енгізілген, кейін оны кеңінен танымал еткен — Дэниел Гоулман, ол 1996 жылы осы тақырыпта кітап жазған.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69" t="-38961" r="-8497" b="-6676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980008" y="6537824"/>
            <a:ext cx="6558584" cy="7498351"/>
          </a:xfrm>
          <a:custGeom>
            <a:avLst/>
            <a:gdLst/>
            <a:ahLst/>
            <a:cxnLst/>
            <a:rect l="l" t="t" r="r" b="b"/>
            <a:pathLst>
              <a:path w="6558584" h="7498351">
                <a:moveTo>
                  <a:pt x="0" y="0"/>
                </a:moveTo>
                <a:lnTo>
                  <a:pt x="6558584" y="0"/>
                </a:lnTo>
                <a:lnTo>
                  <a:pt x="6558584" y="7498352"/>
                </a:lnTo>
                <a:lnTo>
                  <a:pt x="0" y="7498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V="1">
            <a:off x="-3701874" y="-2083706"/>
            <a:ext cx="6134387" cy="7013372"/>
          </a:xfrm>
          <a:custGeom>
            <a:avLst/>
            <a:gdLst/>
            <a:ahLst/>
            <a:cxnLst/>
            <a:rect l="l" t="t" r="r" b="b"/>
            <a:pathLst>
              <a:path w="6134387" h="7013372">
                <a:moveTo>
                  <a:pt x="0" y="7013372"/>
                </a:moveTo>
                <a:lnTo>
                  <a:pt x="6134388" y="7013372"/>
                </a:lnTo>
                <a:lnTo>
                  <a:pt x="6134388" y="0"/>
                </a:lnTo>
                <a:lnTo>
                  <a:pt x="0" y="0"/>
                </a:lnTo>
                <a:lnTo>
                  <a:pt x="0" y="70133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47969" y="482987"/>
            <a:ext cx="10252099" cy="8382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8"/>
              </a:lnSpc>
              <a:spcBef>
                <a:spcPct val="0"/>
              </a:spcBef>
            </a:pPr>
            <a:r>
              <a:rPr lang="en-US" sz="29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Сурет салудың эмоциямен байланысы:</a:t>
            </a:r>
          </a:p>
          <a:p>
            <a:pPr algn="l">
              <a:lnSpc>
                <a:spcPts val="4198"/>
              </a:lnSpc>
              <a:spcBef>
                <a:spcPct val="0"/>
              </a:spcBef>
            </a:pPr>
            <a:r>
              <a:rPr lang="en-US" sz="29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· Эмоцияны тану: Сурет салу кезінде бала өз ішкі күйін түсініп, оны бейнелеуге тырысады. Мысалы, ашу — қызыл түспен, қуаныш — сары түспен бейнеленуі мүмкін. </a:t>
            </a:r>
          </a:p>
          <a:p>
            <a:pPr algn="l">
              <a:lnSpc>
                <a:spcPts val="4198"/>
              </a:lnSpc>
              <a:spcBef>
                <a:spcPct val="0"/>
              </a:spcBef>
            </a:pPr>
            <a:r>
              <a:rPr lang="en-US" sz="29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· Эмоцияны білдіру: Сурет — адамның ішкі әлемінің көрінісі. Ол арқылы бала қорқыныш, реніш, қуаныш секілді сезімдерін сыртқа шығарады.</a:t>
            </a:r>
          </a:p>
          <a:p>
            <a:pPr algn="l">
              <a:lnSpc>
                <a:spcPts val="4198"/>
              </a:lnSpc>
              <a:spcBef>
                <a:spcPct val="0"/>
              </a:spcBef>
            </a:pPr>
            <a:r>
              <a:rPr lang="en-US" sz="29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· Эмоцияны басқару: Сурет салу — тыныштандырушы әрекет. Ол стрессті азайтып, жағымсыз эмоцияларды жеңілдетуге көмектеседі.</a:t>
            </a:r>
          </a:p>
          <a:p>
            <a:pPr algn="l">
              <a:lnSpc>
                <a:spcPts val="4198"/>
              </a:lnSpc>
              <a:spcBef>
                <a:spcPct val="0"/>
              </a:spcBef>
            </a:pPr>
            <a:r>
              <a:rPr lang="en-US" sz="299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· Эмпатияны дамыту: Топтық сурет салу барысында балалар бір-бірінің сезімін түсініп, ортақ идеяны бейнелеуге үйренеді. </a:t>
            </a:r>
          </a:p>
        </p:txBody>
      </p:sp>
      <p:sp>
        <p:nvSpPr>
          <p:cNvPr id="6" name="Freeform 6"/>
          <p:cNvSpPr/>
          <p:nvPr/>
        </p:nvSpPr>
        <p:spPr>
          <a:xfrm>
            <a:off x="1672271" y="1665289"/>
            <a:ext cx="5499836" cy="7199730"/>
          </a:xfrm>
          <a:custGeom>
            <a:avLst/>
            <a:gdLst/>
            <a:ahLst/>
            <a:cxnLst/>
            <a:rect l="l" t="t" r="r" b="b"/>
            <a:pathLst>
              <a:path w="5499836" h="7199730">
                <a:moveTo>
                  <a:pt x="0" y="0"/>
                </a:moveTo>
                <a:lnTo>
                  <a:pt x="5499836" y="0"/>
                </a:lnTo>
                <a:lnTo>
                  <a:pt x="5499836" y="7199730"/>
                </a:lnTo>
                <a:lnTo>
                  <a:pt x="0" y="71997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940" r="-19320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69" t="-38961" r="-8497" b="-66769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15749846" y="-2720476"/>
            <a:ext cx="6558584" cy="7498351"/>
          </a:xfrm>
          <a:custGeom>
            <a:avLst/>
            <a:gdLst/>
            <a:ahLst/>
            <a:cxnLst/>
            <a:rect l="l" t="t" r="r" b="b"/>
            <a:pathLst>
              <a:path w="6558584" h="7498351">
                <a:moveTo>
                  <a:pt x="0" y="7498352"/>
                </a:moveTo>
                <a:lnTo>
                  <a:pt x="6558584" y="7498352"/>
                </a:lnTo>
                <a:lnTo>
                  <a:pt x="6558584" y="0"/>
                </a:lnTo>
                <a:lnTo>
                  <a:pt x="0" y="0"/>
                </a:lnTo>
                <a:lnTo>
                  <a:pt x="0" y="749835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V="1">
            <a:off x="-2635519" y="5834407"/>
            <a:ext cx="6558584" cy="7498351"/>
          </a:xfrm>
          <a:custGeom>
            <a:avLst/>
            <a:gdLst/>
            <a:ahLst/>
            <a:cxnLst/>
            <a:rect l="l" t="t" r="r" b="b"/>
            <a:pathLst>
              <a:path w="6558584" h="7498351">
                <a:moveTo>
                  <a:pt x="0" y="7498351"/>
                </a:moveTo>
                <a:lnTo>
                  <a:pt x="6558584" y="7498351"/>
                </a:lnTo>
                <a:lnTo>
                  <a:pt x="6558584" y="0"/>
                </a:lnTo>
                <a:lnTo>
                  <a:pt x="0" y="0"/>
                </a:lnTo>
                <a:lnTo>
                  <a:pt x="0" y="74983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96351" y="285382"/>
            <a:ext cx="4783611" cy="4600834"/>
          </a:xfrm>
          <a:custGeom>
            <a:avLst/>
            <a:gdLst/>
            <a:ahLst/>
            <a:cxnLst/>
            <a:rect l="l" t="t" r="r" b="b"/>
            <a:pathLst>
              <a:path w="4783611" h="4600834">
                <a:moveTo>
                  <a:pt x="0" y="0"/>
                </a:moveTo>
                <a:lnTo>
                  <a:pt x="4783611" y="0"/>
                </a:lnTo>
                <a:lnTo>
                  <a:pt x="4783611" y="4600834"/>
                </a:lnTo>
                <a:lnTo>
                  <a:pt x="0" y="46008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816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23844" y="1377558"/>
            <a:ext cx="6461721" cy="293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5"/>
              </a:lnSpc>
              <a:spcBef>
                <a:spcPct val="0"/>
              </a:spcBef>
            </a:pPr>
            <a:r>
              <a:rPr lang="en-US" sz="27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Түстер мен эмоциялар</a:t>
            </a:r>
          </a:p>
          <a:p>
            <a:pPr algn="ctr">
              <a:lnSpc>
                <a:spcPts val="3855"/>
              </a:lnSpc>
              <a:spcBef>
                <a:spcPct val="0"/>
              </a:spcBef>
            </a:pPr>
            <a:r>
              <a:rPr lang="en-US" sz="2753" b="1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Қызыл – энергия, ашу, махаббат.</a:t>
            </a:r>
          </a:p>
          <a:p>
            <a:pPr algn="ctr">
              <a:lnSpc>
                <a:spcPts val="3855"/>
              </a:lnSpc>
              <a:spcBef>
                <a:spcPct val="0"/>
              </a:spcBef>
            </a:pPr>
            <a:r>
              <a:rPr lang="en-US" sz="2753" b="1">
                <a:solidFill>
                  <a:srgbClr val="1800AD"/>
                </a:solidFill>
                <a:latin typeface="Poppins Bold"/>
                <a:ea typeface="Poppins Bold"/>
                <a:cs typeface="Poppins Bold"/>
                <a:sym typeface="Poppins Bold"/>
              </a:rPr>
              <a:t>Көк – тыныштық, сенімділік, мұң</a:t>
            </a:r>
            <a:r>
              <a:rPr lang="en-US" sz="27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ctr">
              <a:lnSpc>
                <a:spcPts val="3855"/>
              </a:lnSpc>
              <a:spcBef>
                <a:spcPct val="0"/>
              </a:spcBef>
            </a:pPr>
            <a:r>
              <a:rPr lang="en-US" sz="2753" b="1">
                <a:solidFill>
                  <a:srgbClr val="FFDE59"/>
                </a:solidFill>
                <a:latin typeface="Poppins Bold"/>
                <a:ea typeface="Poppins Bold"/>
                <a:cs typeface="Poppins Bold"/>
                <a:sym typeface="Poppins Bold"/>
              </a:rPr>
              <a:t>Сары – қуаныш, оптимизм.</a:t>
            </a:r>
          </a:p>
          <a:p>
            <a:pPr algn="ctr">
              <a:lnSpc>
                <a:spcPts val="3855"/>
              </a:lnSpc>
              <a:spcBef>
                <a:spcPct val="0"/>
              </a:spcBef>
            </a:pPr>
            <a:r>
              <a:rPr lang="en-US" sz="27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Қара – уайым, ауырлық, құпия.</a:t>
            </a:r>
          </a:p>
          <a:p>
            <a:pPr algn="ctr">
              <a:lnSpc>
                <a:spcPts val="3855"/>
              </a:lnSpc>
              <a:spcBef>
                <a:spcPct val="0"/>
              </a:spcBef>
            </a:pPr>
            <a:r>
              <a:rPr lang="en-US" sz="2753" b="1">
                <a:solidFill>
                  <a:srgbClr val="00BF63"/>
                </a:solidFill>
                <a:latin typeface="Poppins Bold"/>
                <a:ea typeface="Poppins Bold"/>
                <a:cs typeface="Poppins Bold"/>
                <a:sym typeface="Poppins Bold"/>
              </a:rPr>
              <a:t>Жасыл – үміт, табиғатпен үндестік.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32767" y="5360125"/>
            <a:ext cx="11986420" cy="389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4"/>
              </a:lnSpc>
              <a:spcBef>
                <a:spcPct val="0"/>
              </a:spcBef>
            </a:pPr>
            <a:r>
              <a:rPr lang="en-US" sz="36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Қолданылатын тәсілдер: </a:t>
            </a:r>
          </a:p>
          <a:p>
            <a:pPr algn="ctr">
              <a:lnSpc>
                <a:spcPts val="5114"/>
              </a:lnSpc>
              <a:spcBef>
                <a:spcPct val="0"/>
              </a:spcBef>
            </a:pPr>
            <a:r>
              <a:rPr lang="en-US" sz="36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· Еркін сурет салу</a:t>
            </a:r>
          </a:p>
          <a:p>
            <a:pPr algn="ctr">
              <a:lnSpc>
                <a:spcPts val="5114"/>
              </a:lnSpc>
              <a:spcBef>
                <a:spcPct val="0"/>
              </a:spcBef>
            </a:pPr>
            <a:r>
              <a:rPr lang="en-US" sz="36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· Түстер терапиясы</a:t>
            </a:r>
          </a:p>
          <a:p>
            <a:pPr algn="ctr">
              <a:lnSpc>
                <a:spcPts val="5114"/>
              </a:lnSpc>
              <a:spcBef>
                <a:spcPct val="0"/>
              </a:spcBef>
            </a:pPr>
            <a:r>
              <a:rPr lang="en-US" sz="36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· «Сезіміңді суретте» жаттығуы</a:t>
            </a:r>
          </a:p>
          <a:p>
            <a:pPr algn="ctr">
              <a:lnSpc>
                <a:spcPts val="5114"/>
              </a:lnSpc>
              <a:spcBef>
                <a:spcPct val="0"/>
              </a:spcBef>
            </a:pPr>
            <a:r>
              <a:rPr lang="en-US" sz="36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· Сиқырлы алақан техникасы</a:t>
            </a:r>
          </a:p>
          <a:p>
            <a:pPr algn="ctr">
              <a:lnSpc>
                <a:spcPts val="5114"/>
              </a:lnSpc>
              <a:spcBef>
                <a:spcPct val="0"/>
              </a:spcBef>
            </a:pPr>
            <a:r>
              <a:rPr lang="en-US" sz="36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· Символдар мен метафоралар арқылы бейнелеу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69" t="-38961" r="-8497" b="-66769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-3733637" y="-3484137"/>
            <a:ext cx="6558584" cy="7498351"/>
          </a:xfrm>
          <a:custGeom>
            <a:avLst/>
            <a:gdLst/>
            <a:ahLst/>
            <a:cxnLst/>
            <a:rect l="l" t="t" r="r" b="b"/>
            <a:pathLst>
              <a:path w="6558584" h="7498351">
                <a:moveTo>
                  <a:pt x="0" y="7498351"/>
                </a:moveTo>
                <a:lnTo>
                  <a:pt x="6558584" y="7498351"/>
                </a:lnTo>
                <a:lnTo>
                  <a:pt x="6558584" y="0"/>
                </a:lnTo>
                <a:lnTo>
                  <a:pt x="0" y="0"/>
                </a:lnTo>
                <a:lnTo>
                  <a:pt x="0" y="74983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592293" y="7492610"/>
            <a:ext cx="2871582" cy="2588013"/>
          </a:xfrm>
          <a:custGeom>
            <a:avLst/>
            <a:gdLst/>
            <a:ahLst/>
            <a:cxnLst/>
            <a:rect l="l" t="t" r="r" b="b"/>
            <a:pathLst>
              <a:path w="2871582" h="2588013">
                <a:moveTo>
                  <a:pt x="0" y="0"/>
                </a:moveTo>
                <a:lnTo>
                  <a:pt x="2871582" y="0"/>
                </a:lnTo>
                <a:lnTo>
                  <a:pt x="2871582" y="2588013"/>
                </a:lnTo>
                <a:lnTo>
                  <a:pt x="0" y="25880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 flipV="1">
            <a:off x="16933758" y="2266889"/>
            <a:ext cx="6558584" cy="7498351"/>
          </a:xfrm>
          <a:custGeom>
            <a:avLst/>
            <a:gdLst/>
            <a:ahLst/>
            <a:cxnLst/>
            <a:rect l="l" t="t" r="r" b="b"/>
            <a:pathLst>
              <a:path w="6558584" h="7498351">
                <a:moveTo>
                  <a:pt x="0" y="7498351"/>
                </a:moveTo>
                <a:lnTo>
                  <a:pt x="6558584" y="7498351"/>
                </a:lnTo>
                <a:lnTo>
                  <a:pt x="6558584" y="0"/>
                </a:lnTo>
                <a:lnTo>
                  <a:pt x="0" y="0"/>
                </a:lnTo>
                <a:lnTo>
                  <a:pt x="0" y="74983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75689" y="855904"/>
            <a:ext cx="4783611" cy="6356958"/>
          </a:xfrm>
          <a:custGeom>
            <a:avLst/>
            <a:gdLst/>
            <a:ahLst/>
            <a:cxnLst/>
            <a:rect l="l" t="t" r="r" b="b"/>
            <a:pathLst>
              <a:path w="4783611" h="6356958">
                <a:moveTo>
                  <a:pt x="0" y="0"/>
                </a:moveTo>
                <a:lnTo>
                  <a:pt x="4783611" y="0"/>
                </a:lnTo>
                <a:lnTo>
                  <a:pt x="478361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00054" y="2034359"/>
            <a:ext cx="9510291" cy="2585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5"/>
              </a:lnSpc>
              <a:spcBef>
                <a:spcPct val="0"/>
              </a:spcBef>
            </a:pPr>
            <a:r>
              <a:rPr lang="en-US" sz="24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Сурет және бала эмоциясы</a:t>
            </a:r>
          </a:p>
          <a:p>
            <a:pPr algn="ctr">
              <a:lnSpc>
                <a:spcPts val="3435"/>
              </a:lnSpc>
              <a:spcBef>
                <a:spcPct val="0"/>
              </a:spcBef>
            </a:pPr>
            <a:r>
              <a:rPr lang="en-US" sz="24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Балалар өз ойы мен сезімін сөзбен жеткізе алмаса, суретке жүгінеді.</a:t>
            </a:r>
          </a:p>
          <a:p>
            <a:pPr algn="ctr">
              <a:lnSpc>
                <a:spcPts val="3435"/>
              </a:lnSpc>
              <a:spcBef>
                <a:spcPct val="0"/>
              </a:spcBef>
            </a:pPr>
            <a:r>
              <a:rPr lang="en-US" sz="24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Сурет салу арқылы қорқыныш пен қуанышты көрсетеді.</a:t>
            </a:r>
          </a:p>
          <a:p>
            <a:pPr algn="ctr">
              <a:lnSpc>
                <a:spcPts val="3435"/>
              </a:lnSpc>
              <a:spcBef>
                <a:spcPct val="0"/>
              </a:spcBef>
            </a:pPr>
            <a:r>
              <a:rPr lang="en-US" sz="24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Арт-терапияда балалардың психологиялық жағдайын анықтауға қолданылады.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5999" y="5911289"/>
            <a:ext cx="10858401" cy="260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4"/>
              </a:lnSpc>
              <a:spcBef>
                <a:spcPct val="0"/>
              </a:spcBef>
            </a:pPr>
            <a:r>
              <a:rPr lang="en-US" sz="36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Арт-терапия</a:t>
            </a:r>
          </a:p>
          <a:p>
            <a:pPr algn="ctr">
              <a:lnSpc>
                <a:spcPts val="5114"/>
              </a:lnSpc>
              <a:spcBef>
                <a:spcPct val="0"/>
              </a:spcBef>
            </a:pPr>
            <a:r>
              <a:rPr lang="en-US" sz="36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Эмоцияны емдеу құралы ретінде сурет салу.</a:t>
            </a:r>
          </a:p>
          <a:p>
            <a:pPr algn="ctr">
              <a:lnSpc>
                <a:spcPts val="5114"/>
              </a:lnSpc>
              <a:spcBef>
                <a:spcPct val="0"/>
              </a:spcBef>
            </a:pPr>
            <a:r>
              <a:rPr lang="en-US" sz="36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Қиындықты жеңілдету, көңіл-күйді көтеру.</a:t>
            </a:r>
          </a:p>
          <a:p>
            <a:pPr algn="ctr">
              <a:lnSpc>
                <a:spcPts val="5114"/>
              </a:lnSpc>
              <a:spcBef>
                <a:spcPct val="0"/>
              </a:spcBef>
            </a:pPr>
            <a:r>
              <a:rPr lang="en-US" sz="365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Қауіпсіз және шығармашылық орта құру.</a:t>
            </a:r>
          </a:p>
        </p:txBody>
      </p:sp>
    </p:spTree>
    <p:extLst>
      <p:ext uri="{BB962C8B-B14F-4D97-AF65-F5344CB8AC3E}">
        <p14:creationId xmlns:p14="http://schemas.microsoft.com/office/powerpoint/2010/main" val="52079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13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69" t="-38961" r="-8497" b="-66769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-3733637" y="-3484137"/>
            <a:ext cx="6558584" cy="7498351"/>
          </a:xfrm>
          <a:custGeom>
            <a:avLst/>
            <a:gdLst/>
            <a:ahLst/>
            <a:cxnLst/>
            <a:rect l="l" t="t" r="r" b="b"/>
            <a:pathLst>
              <a:path w="6558584" h="7498351">
                <a:moveTo>
                  <a:pt x="0" y="7498351"/>
                </a:moveTo>
                <a:lnTo>
                  <a:pt x="6558584" y="7498351"/>
                </a:lnTo>
                <a:lnTo>
                  <a:pt x="6558584" y="0"/>
                </a:lnTo>
                <a:lnTo>
                  <a:pt x="0" y="0"/>
                </a:lnTo>
                <a:lnTo>
                  <a:pt x="0" y="74983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592293" y="7492610"/>
            <a:ext cx="2871582" cy="2588013"/>
          </a:xfrm>
          <a:custGeom>
            <a:avLst/>
            <a:gdLst/>
            <a:ahLst/>
            <a:cxnLst/>
            <a:rect l="l" t="t" r="r" b="b"/>
            <a:pathLst>
              <a:path w="2871582" h="2588013">
                <a:moveTo>
                  <a:pt x="0" y="0"/>
                </a:moveTo>
                <a:lnTo>
                  <a:pt x="2871582" y="0"/>
                </a:lnTo>
                <a:lnTo>
                  <a:pt x="2871582" y="2588013"/>
                </a:lnTo>
                <a:lnTo>
                  <a:pt x="0" y="25880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 flipV="1">
            <a:off x="16933758" y="2266889"/>
            <a:ext cx="6558584" cy="7498351"/>
          </a:xfrm>
          <a:custGeom>
            <a:avLst/>
            <a:gdLst/>
            <a:ahLst/>
            <a:cxnLst/>
            <a:rect l="l" t="t" r="r" b="b"/>
            <a:pathLst>
              <a:path w="6558584" h="7498351">
                <a:moveTo>
                  <a:pt x="0" y="7498351"/>
                </a:moveTo>
                <a:lnTo>
                  <a:pt x="6558584" y="7498351"/>
                </a:lnTo>
                <a:lnTo>
                  <a:pt x="6558584" y="0"/>
                </a:lnTo>
                <a:lnTo>
                  <a:pt x="0" y="0"/>
                </a:lnTo>
                <a:lnTo>
                  <a:pt x="0" y="74983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2133600" y="2231167"/>
            <a:ext cx="1468158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салу 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эмоцияны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Сурет салу барысында бала өз эмоциясын таниды, оны бейнелейді және </a:t>
            </a:r>
            <a:endParaRPr lang="kk-KZ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 </a:t>
            </a: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басқаруға үйренеді. </a:t>
            </a:r>
            <a:endParaRPr lang="kk-KZ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эмоционалдық интеллекттің негізгі компоненттерінің бірі</a:t>
            </a: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Процестің кезеңдері: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Тану</a:t>
            </a: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бала қандай сезімде екенін түсінеді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Бейнелеу</a:t>
            </a: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сол сезімді суретке түсіреді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Қабылдау</a:t>
            </a: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эмоцияны қабылдайды, оны жоққа шығармайды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Басқару</a:t>
            </a: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сурет салу арқылы эмоцияны жеңілдетеді немесе реттейді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13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69" t="-38961" r="-8497" b="-66769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-3733637" y="-3484137"/>
            <a:ext cx="6558584" cy="7498351"/>
          </a:xfrm>
          <a:custGeom>
            <a:avLst/>
            <a:gdLst/>
            <a:ahLst/>
            <a:cxnLst/>
            <a:rect l="l" t="t" r="r" b="b"/>
            <a:pathLst>
              <a:path w="6558584" h="7498351">
                <a:moveTo>
                  <a:pt x="0" y="7498351"/>
                </a:moveTo>
                <a:lnTo>
                  <a:pt x="6558584" y="7498351"/>
                </a:lnTo>
                <a:lnTo>
                  <a:pt x="6558584" y="0"/>
                </a:lnTo>
                <a:lnTo>
                  <a:pt x="0" y="0"/>
                </a:lnTo>
                <a:lnTo>
                  <a:pt x="0" y="74983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592293" y="7492610"/>
            <a:ext cx="2871582" cy="2588013"/>
          </a:xfrm>
          <a:custGeom>
            <a:avLst/>
            <a:gdLst/>
            <a:ahLst/>
            <a:cxnLst/>
            <a:rect l="l" t="t" r="r" b="b"/>
            <a:pathLst>
              <a:path w="2871582" h="2588013">
                <a:moveTo>
                  <a:pt x="0" y="0"/>
                </a:moveTo>
                <a:lnTo>
                  <a:pt x="2871582" y="0"/>
                </a:lnTo>
                <a:lnTo>
                  <a:pt x="2871582" y="2588013"/>
                </a:lnTo>
                <a:lnTo>
                  <a:pt x="0" y="25880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 flipV="1">
            <a:off x="16933758" y="2266889"/>
            <a:ext cx="6558584" cy="7498351"/>
          </a:xfrm>
          <a:custGeom>
            <a:avLst/>
            <a:gdLst/>
            <a:ahLst/>
            <a:cxnLst/>
            <a:rect l="l" t="t" r="r" b="b"/>
            <a:pathLst>
              <a:path w="6558584" h="7498351">
                <a:moveTo>
                  <a:pt x="0" y="7498351"/>
                </a:moveTo>
                <a:lnTo>
                  <a:pt x="6558584" y="7498351"/>
                </a:lnTo>
                <a:lnTo>
                  <a:pt x="6558584" y="0"/>
                </a:lnTo>
                <a:lnTo>
                  <a:pt x="0" y="0"/>
                </a:lnTo>
                <a:lnTo>
                  <a:pt x="0" y="74983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1828800" y="2522112"/>
            <a:ext cx="150922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тәжірибелік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Зерттеулерге сәйкес, сурет салу кезінде  ми жарты шарларының екеуі де белсенді жұмыс істейді: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жарты шар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логикалық ойлау мен құрылым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 жарты шар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эмоция, қиял, шығармашылық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Бұл үйлесім адамның когнитивтік және эмоционалдық дамуын қатар қамтамасыз етеді.  </a:t>
            </a:r>
            <a:endParaRPr lang="kk-KZ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Арт-терапияда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 салу арқылы адам өз ішкі ресурстарын ашып, психологиялық тепе-теңдікке қол жеткізеді.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Арт-терапияда қолданылатын құралдар: түрлі түсті қарындаштар, бояулар, гуашь, акварель, коллаж элементтері, </a:t>
            </a:r>
            <a:endParaRPr lang="kk-KZ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материалдар, ермексаз, мата, қағаз, т.б. Бұл құралдар адамның сезімін еркін жеткізуге мүмкіндік береді.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0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860</Words>
  <Application>Microsoft Office PowerPoint</Application>
  <PresentationFormat>Произвольный</PresentationFormat>
  <Paragraphs>88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Poppins</vt:lpstr>
      <vt:lpstr>Arial</vt:lpstr>
      <vt:lpstr>Poppins Bold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Жобаның мақсаты: Дарынды балалардың эмоционалдық интеллектін дамыту үшін бейнелеу өнерін қолдану арқылы олардың ішкі сезімдерін тануға, басқаруға және шығармашылық жолмен жеткізуге үйрету.</dc:title>
  <cp:lastModifiedBy>User</cp:lastModifiedBy>
  <cp:revision>3</cp:revision>
  <dcterms:created xsi:type="dcterms:W3CDTF">2006-08-16T00:00:00Z</dcterms:created>
  <dcterms:modified xsi:type="dcterms:W3CDTF">2025-09-28T06:21:36Z</dcterms:modified>
  <dc:identifier>DAG0MBrCWDA</dc:identifier>
</cp:coreProperties>
</file>